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4630400" cy="8229600"/>
  <p:notesSz cx="8229600" cy="146304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Georgia" panose="02040502050405020303" pitchFamily="18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17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e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6729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768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33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79249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79249"/>
          </a:xfrm>
          <a:prstGeom prst="rect">
            <a:avLst/>
          </a:prstGeom>
          <a:solidFill>
            <a:srgbClr val="F3F3F7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844898" y="5488641"/>
            <a:ext cx="2292446" cy="2889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endParaRPr lang="en-US" sz="1700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2650604" y="1106137"/>
            <a:ext cx="5660020" cy="537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just">
              <a:lnSpc>
                <a:spcPts val="2100"/>
              </a:lnSpc>
            </a:pPr>
            <a:r>
              <a:rPr lang="en-GB" sz="3600" b="1" dirty="0">
                <a:latin typeface="Georgia" panose="02040502050405020303" pitchFamily="18" charset="0"/>
              </a:rPr>
              <a:t>Title: Daily Habit and Goal Alarm System</a:t>
            </a:r>
            <a:endParaRPr lang="en-US" sz="3600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7106604" y="4382155"/>
            <a:ext cx="6494740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Welcome to the presentation on the Daily Habit and Goal Alarm System. </a:t>
            </a:r>
          </a:p>
          <a:p>
            <a:pPr lvl="0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This system is designed to help users maintain consistency in achieving</a:t>
            </a:r>
          </a:p>
          <a:p>
            <a:pPr lvl="0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their goals through structured reminders. It is built using a</a:t>
            </a:r>
          </a:p>
          <a:p>
            <a:pPr lvl="0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PL/SQL-based Oracle database and aims to address the challenges </a:t>
            </a:r>
          </a:p>
          <a:p>
            <a:pPr lvl="0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of poor time management and lack of accountability.</a:t>
            </a:r>
          </a:p>
        </p:txBody>
      </p:sp>
      <p:sp>
        <p:nvSpPr>
          <p:cNvPr id="17" name="Shape 13"/>
          <p:cNvSpPr/>
          <p:nvPr/>
        </p:nvSpPr>
        <p:spPr>
          <a:xfrm>
            <a:off x="608409" y="7509986"/>
            <a:ext cx="278130" cy="278130"/>
          </a:xfrm>
          <a:prstGeom prst="roundRect">
            <a:avLst>
              <a:gd name="adj" fmla="val 3287342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rcRect l="9816" r="9816"/>
          <a:stretch/>
        </p:blipFill>
        <p:spPr>
          <a:xfrm>
            <a:off x="886540" y="2589750"/>
            <a:ext cx="4694454" cy="4543155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 6">
            <a:extLst>
              <a:ext uri="{FF2B5EF4-FFF2-40B4-BE49-F238E27FC236}">
                <a16:creationId xmlns:a16="http://schemas.microsoft.com/office/drawing/2014/main" id="{07148BB3-534B-4172-BFE5-E751AB76E132}"/>
              </a:ext>
            </a:extLst>
          </p:cNvPr>
          <p:cNvSpPr/>
          <p:nvPr/>
        </p:nvSpPr>
        <p:spPr>
          <a:xfrm>
            <a:off x="7154829" y="3133647"/>
            <a:ext cx="2173010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00"/>
              </a:lnSpc>
            </a:pPr>
            <a:r>
              <a:rPr lang="en-GB" sz="1700" b="1" dirty="0">
                <a:latin typeface="Georgia" panose="02040502050405020303" pitchFamily="18" charset="0"/>
              </a:rPr>
              <a:t>Introduction</a:t>
            </a:r>
            <a:endParaRPr lang="en-US" sz="1700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79249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79249"/>
          </a:xfrm>
          <a:prstGeom prst="rect">
            <a:avLst/>
          </a:prstGeom>
          <a:solidFill>
            <a:srgbClr val="F3F3F7">
              <a:alpha val="85000"/>
            </a:srgbClr>
          </a:solidFill>
          <a:ln/>
        </p:spPr>
      </p:sp>
      <p:sp>
        <p:nvSpPr>
          <p:cNvPr id="10" name="Text 6"/>
          <p:cNvSpPr/>
          <p:nvPr/>
        </p:nvSpPr>
        <p:spPr>
          <a:xfrm>
            <a:off x="1863269" y="3965085"/>
            <a:ext cx="2173010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100"/>
              </a:lnSpc>
              <a:buFont typeface="Wingdings" panose="05000000000000000000" pitchFamily="2" charset="2"/>
              <a:buChar char="Ø"/>
            </a:pPr>
            <a:r>
              <a:rPr lang="en-GB" sz="1700" b="1" dirty="0">
                <a:latin typeface="Georgia" panose="02040502050405020303" pitchFamily="18" charset="0"/>
              </a:rPr>
              <a:t>Students </a:t>
            </a:r>
            <a:endParaRPr lang="en-US" sz="1700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-555833" y="4486328"/>
            <a:ext cx="6494740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Students who need help in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managing their study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schedules and achieving their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academic goals will find this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system very useful.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The adaptive alarm triggers will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ensure that they do not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miss any important tasks.</a:t>
            </a:r>
          </a:p>
        </p:txBody>
      </p:sp>
      <p:sp>
        <p:nvSpPr>
          <p:cNvPr id="12" name="Text 8"/>
          <p:cNvSpPr/>
          <p:nvPr/>
        </p:nvSpPr>
        <p:spPr>
          <a:xfrm>
            <a:off x="6238506" y="3895406"/>
            <a:ext cx="2173010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100"/>
              </a:lnSpc>
              <a:buFont typeface="Wingdings" panose="05000000000000000000" pitchFamily="2" charset="2"/>
              <a:buChar char="Ø"/>
            </a:pPr>
            <a:r>
              <a:rPr lang="en-US" sz="1700" b="1" dirty="0">
                <a:solidFill>
                  <a:srgbClr val="101014"/>
                </a:solidFill>
                <a:latin typeface="Georgia" panose="02040502050405020303" pitchFamily="18" charset="0"/>
                <a:ea typeface="Playfair Display Bold" pitchFamily="34" charset="-122"/>
                <a:cs typeface="Times New Roman" panose="02020603050405020304" pitchFamily="18" charset="0"/>
              </a:rPr>
              <a:t>Professionals </a:t>
            </a:r>
            <a:endParaRPr lang="en-US" sz="1700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4062465" y="4428212"/>
            <a:ext cx="6494740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Professionals looking to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balance their work and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personal goals can benefit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from the structured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reminders and habit-tracking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features of this system.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It helps in staying organized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and focused on both </a:t>
            </a:r>
          </a:p>
          <a:p>
            <a:pPr lvl="0"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</a:rPr>
              <a:t>short-term and long-term goals.</a:t>
            </a:r>
          </a:p>
        </p:txBody>
      </p:sp>
      <p:sp>
        <p:nvSpPr>
          <p:cNvPr id="14" name="Text 10"/>
          <p:cNvSpPr/>
          <p:nvPr/>
        </p:nvSpPr>
        <p:spPr>
          <a:xfrm>
            <a:off x="10416969" y="3855644"/>
            <a:ext cx="2173010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>
              <a:lnSpc>
                <a:spcPts val="2100"/>
              </a:lnSpc>
              <a:buFont typeface="Wingdings" panose="05000000000000000000" pitchFamily="2" charset="2"/>
              <a:buChar char="Ø"/>
            </a:pPr>
            <a:r>
              <a:rPr lang="en-US" sz="1700" b="1" dirty="0">
                <a:solidFill>
                  <a:srgbClr val="101014"/>
                </a:solidFill>
                <a:latin typeface="Georgia" panose="02040502050405020303" pitchFamily="18" charset="0"/>
                <a:ea typeface="Playfair Display Bold" pitchFamily="34" charset="-122"/>
                <a:cs typeface="Times New Roman" panose="02020603050405020304" pitchFamily="18" charset="0"/>
              </a:rPr>
              <a:t>Fitness Enthusiasts</a:t>
            </a:r>
            <a:endParaRPr lang="en-US" sz="1700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8495572" y="4393633"/>
            <a:ext cx="6494740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  <a:cs typeface="Times New Roman" panose="02020603050405020304" pitchFamily="18" charset="0"/>
              </a:rPr>
              <a:t>Those who are passionate 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  <a:cs typeface="Times New Roman" panose="02020603050405020304" pitchFamily="18" charset="0"/>
              </a:rPr>
              <a:t>about fitness can use this 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  <a:cs typeface="Times New Roman" panose="02020603050405020304" pitchFamily="18" charset="0"/>
              </a:rPr>
              <a:t>system to set and track their 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  <a:cs typeface="Times New Roman" panose="02020603050405020304" pitchFamily="18" charset="0"/>
              </a:rPr>
              <a:t>workout routines and health goals. 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  <a:cs typeface="Times New Roman" panose="02020603050405020304" pitchFamily="18" charset="0"/>
              </a:rPr>
              <a:t>The automated reminders will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  <a:cs typeface="Times New Roman" panose="02020603050405020304" pitchFamily="18" charset="0"/>
              </a:rPr>
              <a:t>help in maintaining consistency </a:t>
            </a:r>
          </a:p>
          <a:p>
            <a:pPr algn="ctr">
              <a:lnSpc>
                <a:spcPct val="150000"/>
              </a:lnSpc>
            </a:pPr>
            <a:r>
              <a:rPr lang="en-GB" sz="1600" dirty="0">
                <a:latin typeface="Georgia" panose="02040502050405020303" pitchFamily="18" charset="0"/>
                <a:cs typeface="Times New Roman" panose="02020603050405020304" pitchFamily="18" charset="0"/>
              </a:rPr>
              <a:t>in their fitness regimes.</a:t>
            </a:r>
            <a:endParaRPr lang="en-US" sz="1600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16B1257A-11B2-47B5-B624-EC7D764F4B8B}"/>
              </a:ext>
            </a:extLst>
          </p:cNvPr>
          <p:cNvSpPr/>
          <p:nvPr/>
        </p:nvSpPr>
        <p:spPr>
          <a:xfrm>
            <a:off x="1112851" y="679793"/>
            <a:ext cx="2173010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00"/>
              </a:lnSpc>
            </a:pPr>
            <a:r>
              <a:rPr lang="en-GB" sz="3600" b="1" dirty="0">
                <a:latin typeface="Georgia" panose="02040502050405020303" pitchFamily="18" charset="0"/>
              </a:rPr>
              <a:t>Target Users</a:t>
            </a:r>
            <a:endParaRPr lang="en-US" sz="3600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C3D85C-B284-49F2-8EA1-B33E13377A15}"/>
              </a:ext>
            </a:extLst>
          </p:cNvPr>
          <p:cNvSpPr/>
          <p:nvPr/>
        </p:nvSpPr>
        <p:spPr>
          <a:xfrm>
            <a:off x="1145643" y="1481559"/>
            <a:ext cx="3079115" cy="2199140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62CF4FB-A74F-4D14-BB3C-E909EB8213B4}"/>
              </a:ext>
            </a:extLst>
          </p:cNvPr>
          <p:cNvSpPr/>
          <p:nvPr/>
        </p:nvSpPr>
        <p:spPr>
          <a:xfrm>
            <a:off x="5613725" y="1483484"/>
            <a:ext cx="3364133" cy="219914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DEB3788-0979-490C-AE01-813D4DCDAFD6}"/>
              </a:ext>
            </a:extLst>
          </p:cNvPr>
          <p:cNvSpPr/>
          <p:nvPr/>
        </p:nvSpPr>
        <p:spPr>
          <a:xfrm>
            <a:off x="9927466" y="1496988"/>
            <a:ext cx="3364133" cy="219914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0900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7924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B11058D-7ED4-4E11-B231-D5C2AF530889}"/>
              </a:ext>
            </a:extLst>
          </p:cNvPr>
          <p:cNvSpPr/>
          <p:nvPr/>
        </p:nvSpPr>
        <p:spPr>
          <a:xfrm>
            <a:off x="9857678" y="0"/>
            <a:ext cx="4772722" cy="8279249"/>
          </a:xfrm>
          <a:prstGeom prst="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hape 0"/>
          <p:cNvSpPr/>
          <p:nvPr/>
        </p:nvSpPr>
        <p:spPr>
          <a:xfrm>
            <a:off x="0" y="0"/>
            <a:ext cx="14630400" cy="8279249"/>
          </a:xfrm>
          <a:prstGeom prst="rect">
            <a:avLst/>
          </a:prstGeom>
          <a:solidFill>
            <a:srgbClr val="F3F3F7">
              <a:alpha val="85000"/>
            </a:srgbClr>
          </a:solidFill>
          <a:ln/>
        </p:spPr>
      </p:sp>
      <p:sp>
        <p:nvSpPr>
          <p:cNvPr id="10" name="Text 6"/>
          <p:cNvSpPr/>
          <p:nvPr/>
        </p:nvSpPr>
        <p:spPr>
          <a:xfrm>
            <a:off x="613201" y="492668"/>
            <a:ext cx="2173010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>
              <a:lnSpc>
                <a:spcPts val="2100"/>
              </a:lnSpc>
              <a:buFont typeface="Arial" panose="020B0604020202020204" pitchFamily="34" charset="0"/>
              <a:buChar char="•"/>
            </a:pPr>
            <a:r>
              <a:rPr lang="en-GB" sz="3200" b="1" dirty="0">
                <a:latin typeface="Georgia" panose="02040502050405020303" pitchFamily="18" charset="0"/>
              </a:rPr>
              <a:t>Database entities</a:t>
            </a:r>
            <a:endParaRPr lang="en-US" sz="3200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1550750" y="1442189"/>
            <a:ext cx="6494740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n-GB" sz="1600" b="1" dirty="0">
                <a:latin typeface="Georgia" panose="02040502050405020303" pitchFamily="18" charset="0"/>
              </a:rPr>
              <a:t>Users</a:t>
            </a:r>
          </a:p>
          <a:p>
            <a:pPr lvl="0"/>
            <a:endParaRPr lang="en-GB" sz="1600" b="1" dirty="0">
              <a:latin typeface="Georgia" panose="02040502050405020303" pitchFamily="18" charset="0"/>
            </a:endParaRP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This entity stores information about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each user, including their personal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details and preferences for habit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tracking and goal reminders.</a:t>
            </a:r>
          </a:p>
        </p:txBody>
      </p:sp>
      <p:sp>
        <p:nvSpPr>
          <p:cNvPr id="12" name="Text 8"/>
          <p:cNvSpPr/>
          <p:nvPr/>
        </p:nvSpPr>
        <p:spPr>
          <a:xfrm>
            <a:off x="624778" y="5399173"/>
            <a:ext cx="2173010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457200" indent="-457200">
              <a:lnSpc>
                <a:spcPts val="2100"/>
              </a:lnSpc>
              <a:buFont typeface="Arial" panose="020B0604020202020204" pitchFamily="34" charset="0"/>
              <a:buChar char="•"/>
            </a:pPr>
            <a:r>
              <a:rPr lang="en-GB" sz="3200" b="1" dirty="0">
                <a:latin typeface="Georgia" panose="02040502050405020303" pitchFamily="18" charset="0"/>
              </a:rPr>
              <a:t>Anticipated benefits </a:t>
            </a:r>
            <a:endParaRPr lang="en-US" sz="3200" b="1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6296376" y="1395641"/>
            <a:ext cx="6494740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n-GB" sz="1600" b="1" dirty="0">
                <a:latin typeface="Georgia" panose="02040502050405020303" pitchFamily="18" charset="0"/>
              </a:rPr>
              <a:t>Habits</a:t>
            </a:r>
          </a:p>
          <a:p>
            <a:pPr lvl="0"/>
            <a:endParaRPr lang="en-GB" sz="1600" b="1" dirty="0">
              <a:latin typeface="Georgia" panose="02040502050405020303" pitchFamily="18" charset="0"/>
            </a:endParaRP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The Habits entity includes data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about the different habits that users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want to track, such as exercise, study,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or any other routine activities.</a:t>
            </a:r>
          </a:p>
        </p:txBody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7C1481A8-8FD8-42DB-9ED9-9F601A950B1C}"/>
              </a:ext>
            </a:extLst>
          </p:cNvPr>
          <p:cNvSpPr/>
          <p:nvPr/>
        </p:nvSpPr>
        <p:spPr>
          <a:xfrm>
            <a:off x="1517954" y="3319224"/>
            <a:ext cx="6494740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n-GB" sz="1600" b="1" dirty="0">
                <a:latin typeface="Georgia" panose="02040502050405020303" pitchFamily="18" charset="0"/>
              </a:rPr>
              <a:t>Alarms</a:t>
            </a:r>
          </a:p>
          <a:p>
            <a:pPr lvl="0"/>
            <a:endParaRPr lang="en-GB" sz="1600" b="1" dirty="0">
              <a:latin typeface="Georgia" panose="02040502050405020303" pitchFamily="18" charset="0"/>
            </a:endParaRP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Alarms are dynamically scheduled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reminders designed to keep users on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track with their habits and goals. These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are created based on user behaviour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and preferences.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58E9FCD-623F-4C1E-81A9-393DB024E8E4}"/>
              </a:ext>
            </a:extLst>
          </p:cNvPr>
          <p:cNvSpPr/>
          <p:nvPr/>
        </p:nvSpPr>
        <p:spPr>
          <a:xfrm>
            <a:off x="5752622" y="1296365"/>
            <a:ext cx="439838" cy="423954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84FBC74-A79D-4B97-BBD8-155A9310935A}"/>
              </a:ext>
            </a:extLst>
          </p:cNvPr>
          <p:cNvSpPr/>
          <p:nvPr/>
        </p:nvSpPr>
        <p:spPr>
          <a:xfrm>
            <a:off x="1045582" y="1369672"/>
            <a:ext cx="439838" cy="423954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66DA8D3-E237-4A23-AF89-2DDD2574F250}"/>
              </a:ext>
            </a:extLst>
          </p:cNvPr>
          <p:cNvSpPr/>
          <p:nvPr/>
        </p:nvSpPr>
        <p:spPr>
          <a:xfrm>
            <a:off x="1014716" y="3237058"/>
            <a:ext cx="439838" cy="423954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06C4C83-4DCF-4129-B05F-2A270EBEEC45}"/>
              </a:ext>
            </a:extLst>
          </p:cNvPr>
          <p:cNvSpPr/>
          <p:nvPr/>
        </p:nvSpPr>
        <p:spPr>
          <a:xfrm>
            <a:off x="5739124" y="3192687"/>
            <a:ext cx="439838" cy="423954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24" name="Text 7">
            <a:extLst>
              <a:ext uri="{FF2B5EF4-FFF2-40B4-BE49-F238E27FC236}">
                <a16:creationId xmlns:a16="http://schemas.microsoft.com/office/drawing/2014/main" id="{E50409CD-F936-4FA8-BD25-71DA251CA634}"/>
              </a:ext>
            </a:extLst>
          </p:cNvPr>
          <p:cNvSpPr/>
          <p:nvPr/>
        </p:nvSpPr>
        <p:spPr>
          <a:xfrm>
            <a:off x="1056888" y="6018059"/>
            <a:ext cx="6494740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n-GB" sz="1600" b="1" dirty="0">
                <a:latin typeface="Georgia" panose="02040502050405020303" pitchFamily="18" charset="0"/>
              </a:rPr>
              <a:t>PL/SQL Automation</a:t>
            </a:r>
          </a:p>
          <a:p>
            <a:pPr lvl="0"/>
            <a:endParaRPr lang="en-GB" sz="1600" b="1" dirty="0">
              <a:latin typeface="Georgia" panose="02040502050405020303" pitchFamily="18" charset="0"/>
            </a:endParaRP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The system leverages PL/SQL stored procedures, triggers, and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functions to automate the process of habit tracking and goal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reminders. These database programming techniques allow for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efficient and reliable task automation, ensuring that reminders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are triggered and data is updated without manual intervention.</a:t>
            </a:r>
          </a:p>
        </p:txBody>
      </p:sp>
      <p:sp>
        <p:nvSpPr>
          <p:cNvPr id="25" name="Text 7">
            <a:extLst>
              <a:ext uri="{FF2B5EF4-FFF2-40B4-BE49-F238E27FC236}">
                <a16:creationId xmlns:a16="http://schemas.microsoft.com/office/drawing/2014/main" id="{89D2D67C-4B3B-4501-BFB4-F47CC07584EC}"/>
              </a:ext>
            </a:extLst>
          </p:cNvPr>
          <p:cNvSpPr/>
          <p:nvPr/>
        </p:nvSpPr>
        <p:spPr>
          <a:xfrm>
            <a:off x="7712339" y="6018048"/>
            <a:ext cx="6494740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n-GB" sz="1600" b="1" dirty="0">
                <a:latin typeface="Georgia" panose="02040502050405020303" pitchFamily="18" charset="0"/>
              </a:rPr>
              <a:t>Adaptive Alarm Triggers</a:t>
            </a:r>
          </a:p>
          <a:p>
            <a:pPr lvl="0"/>
            <a:endParaRPr lang="en-GB" sz="1600" b="1" dirty="0">
              <a:latin typeface="Georgia" panose="02040502050405020303" pitchFamily="18" charset="0"/>
            </a:endParaRP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One of the key features of the system is its adaptive alarm triggers.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These triggers are dynamically scheduled based on user behaviour and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historical data. By adapting to the user's patterns, the system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ensures that reminders are timely and relevant, thereby enhancing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the chances of achieving the set goals..</a:t>
            </a:r>
          </a:p>
        </p:txBody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4438B205-554D-4BDB-A091-A4FE0D5D41B6}"/>
              </a:ext>
            </a:extLst>
          </p:cNvPr>
          <p:cNvSpPr/>
          <p:nvPr/>
        </p:nvSpPr>
        <p:spPr>
          <a:xfrm>
            <a:off x="6286733" y="3272679"/>
            <a:ext cx="6494740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lvl="0"/>
            <a:r>
              <a:rPr lang="en-GB" sz="1600" b="1" dirty="0">
                <a:latin typeface="Georgia" panose="02040502050405020303" pitchFamily="18" charset="0"/>
              </a:rPr>
              <a:t>Logs</a:t>
            </a:r>
          </a:p>
          <a:p>
            <a:pPr lvl="0"/>
            <a:endParaRPr lang="en-GB" sz="1600" b="1" dirty="0">
              <a:latin typeface="Georgia" panose="02040502050405020303" pitchFamily="18" charset="0"/>
            </a:endParaRP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The Logs entity captures the history of user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activities, such as completed tasks and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responded alarms, which helps in analysing </a:t>
            </a:r>
          </a:p>
          <a:p>
            <a:pPr lvl="0"/>
            <a:r>
              <a:rPr lang="en-GB" sz="1600" dirty="0">
                <a:latin typeface="Georgia" panose="02040502050405020303" pitchFamily="18" charset="0"/>
              </a:rPr>
              <a:t>patterns and making necessary adjustments.</a:t>
            </a:r>
          </a:p>
        </p:txBody>
      </p:sp>
      <p:sp>
        <p:nvSpPr>
          <p:cNvPr id="15" name="Text 11"/>
          <p:cNvSpPr/>
          <p:nvPr/>
        </p:nvSpPr>
        <p:spPr>
          <a:xfrm>
            <a:off x="10791511" y="1395641"/>
            <a:ext cx="6494740" cy="278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1600" b="1" dirty="0">
                <a:latin typeface="Georgia" panose="02040502050405020303" pitchFamily="18" charset="0"/>
                <a:cs typeface="Times New Roman" panose="02020603050405020304" pitchFamily="18" charset="0"/>
              </a:rPr>
              <a:t>Goals</a:t>
            </a:r>
          </a:p>
          <a:p>
            <a:endParaRPr lang="en-GB" sz="1600" b="1" dirty="0">
              <a:latin typeface="Georgia" panose="02040502050405020303" pitchFamily="18" charset="0"/>
              <a:cs typeface="Times New Roman" panose="02020603050405020304" pitchFamily="18" charset="0"/>
            </a:endParaRPr>
          </a:p>
          <a:p>
            <a:r>
              <a:rPr lang="en-GB" sz="1600" dirty="0">
                <a:latin typeface="Georgia" panose="02040502050405020303" pitchFamily="18" charset="0"/>
                <a:cs typeface="Times New Roman" panose="02020603050405020304" pitchFamily="18" charset="0"/>
              </a:rPr>
              <a:t>This entity contains information </a:t>
            </a:r>
          </a:p>
          <a:p>
            <a:r>
              <a:rPr lang="en-GB" sz="1600" dirty="0">
                <a:latin typeface="Georgia" panose="02040502050405020303" pitchFamily="18" charset="0"/>
                <a:cs typeface="Times New Roman" panose="02020603050405020304" pitchFamily="18" charset="0"/>
              </a:rPr>
              <a:t>about the goals users aim to achieve, </a:t>
            </a:r>
          </a:p>
          <a:p>
            <a:r>
              <a:rPr lang="en-GB" sz="1600" dirty="0">
                <a:latin typeface="Georgia" panose="02040502050405020303" pitchFamily="18" charset="0"/>
                <a:cs typeface="Times New Roman" panose="02020603050405020304" pitchFamily="18" charset="0"/>
              </a:rPr>
              <a:t>providing a clear framework for what </a:t>
            </a:r>
          </a:p>
          <a:p>
            <a:r>
              <a:rPr lang="en-GB" sz="1600" dirty="0">
                <a:latin typeface="Georgia" panose="02040502050405020303" pitchFamily="18" charset="0"/>
                <a:cs typeface="Times New Roman" panose="02020603050405020304" pitchFamily="18" charset="0"/>
              </a:rPr>
              <a:t>needs to be accomplished.</a:t>
            </a:r>
            <a:endParaRPr lang="en-US" sz="1600" dirty="0">
              <a:latin typeface="Georgia" panose="02040502050405020303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1E982FE5-4E44-4B13-8143-B6A10DC144F6}"/>
              </a:ext>
            </a:extLst>
          </p:cNvPr>
          <p:cNvSpPr/>
          <p:nvPr/>
        </p:nvSpPr>
        <p:spPr>
          <a:xfrm>
            <a:off x="10249389" y="1313724"/>
            <a:ext cx="439838" cy="423954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148780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429</Words>
  <Application>Microsoft Office PowerPoint</Application>
  <PresentationFormat>Custom</PresentationFormat>
  <Paragraphs>90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Georgia</vt:lpstr>
      <vt:lpstr>Wingdings</vt:lpstr>
      <vt:lpstr>Arial</vt:lpstr>
      <vt:lpstr>Calibri</vt:lpstr>
      <vt:lpstr>Office Theme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Pacifique HARERIMANA</cp:lastModifiedBy>
  <cp:revision>20</cp:revision>
  <dcterms:created xsi:type="dcterms:W3CDTF">2025-02-13T08:47:03Z</dcterms:created>
  <dcterms:modified xsi:type="dcterms:W3CDTF">2025-03-29T15:02:48Z</dcterms:modified>
</cp:coreProperties>
</file>